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3"/>
  </p:notesMasterIdLst>
  <p:handoutMasterIdLst>
    <p:handoutMasterId r:id="rId14"/>
  </p:handoutMasterIdLst>
  <p:sldIdLst>
    <p:sldId id="256" r:id="rId2"/>
    <p:sldId id="377" r:id="rId3"/>
    <p:sldId id="285" r:id="rId4"/>
    <p:sldId id="368" r:id="rId5"/>
    <p:sldId id="369" r:id="rId6"/>
    <p:sldId id="378" r:id="rId7"/>
    <p:sldId id="387" r:id="rId8"/>
    <p:sldId id="388" r:id="rId9"/>
    <p:sldId id="384" r:id="rId10"/>
    <p:sldId id="386" r:id="rId11"/>
    <p:sldId id="325" r:id="rId1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arinad" initials="KD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33CC33"/>
    <a:srgbClr val="009900"/>
    <a:srgbClr val="00FFFF"/>
    <a:srgbClr val="FFFF00"/>
    <a:srgbClr val="000000"/>
    <a:srgbClr val="C6EE9E"/>
    <a:srgbClr val="B9B199"/>
    <a:srgbClr val="CC0066"/>
    <a:srgbClr val="D18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9" autoAdjust="0"/>
    <p:restoredTop sz="86203" autoAdjust="0"/>
  </p:normalViewPr>
  <p:slideViewPr>
    <p:cSldViewPr snapToGrid="0">
      <p:cViewPr varScale="1">
        <p:scale>
          <a:sx n="75" d="100"/>
          <a:sy n="75" d="100"/>
        </p:scale>
        <p:origin x="1362" y="78"/>
      </p:cViewPr>
      <p:guideLst>
        <p:guide orient="horz" pos="3862"/>
        <p:guide pos="5759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-1962" y="-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7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7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EE934CB-6D3E-49A9-A6DE-4F6C8334F59F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0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 noProof="0"/>
              <a:t>Click to edit Master text styles</a:t>
            </a:r>
          </a:p>
          <a:p>
            <a:pPr lvl="1"/>
            <a:r>
              <a:rPr lang="sl-SI" noProof="0"/>
              <a:t>Second level</a:t>
            </a:r>
          </a:p>
          <a:p>
            <a:pPr lvl="2"/>
            <a:r>
              <a:rPr lang="sl-SI" noProof="0"/>
              <a:t>Third level</a:t>
            </a:r>
          </a:p>
          <a:p>
            <a:pPr lvl="3"/>
            <a:r>
              <a:rPr lang="sl-SI" noProof="0"/>
              <a:t>Fourth level</a:t>
            </a:r>
          </a:p>
          <a:p>
            <a:pPr lvl="4"/>
            <a:r>
              <a:rPr lang="sl-SI" noProof="0"/>
              <a:t>Fifth level</a:t>
            </a:r>
          </a:p>
        </p:txBody>
      </p:sp>
      <p:sp>
        <p:nvSpPr>
          <p:cNvPr id="200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200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7F1E74D-3103-43A8-855A-61AF05333B79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9448DB-DCE3-4AE7-B591-EF82443E9677}" type="slidenum">
              <a:rPr lang="sl-SI" smtClean="0"/>
              <a:pPr/>
              <a:t>1</a:t>
            </a:fld>
            <a:endParaRPr lang="sl-SI" dirty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l-SI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4542B-8E1D-488A-A321-A0FB0638B663}" type="slidenum">
              <a:rPr lang="sl-SI" smtClean="0"/>
              <a:pPr/>
              <a:t>2</a:t>
            </a:fld>
            <a:endParaRPr lang="sl-SI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l-S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79F0C1-0460-40F9-BAB5-045C3FE1DB15}" type="slidenum">
              <a:rPr lang="sl-SI" altLang="sl-SI" smtClean="0"/>
              <a:pPr/>
              <a:t>9</a:t>
            </a:fld>
            <a:endParaRPr lang="sl-SI" altLang="sl-SI"/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18540C-C820-4F1C-9D94-422DAB4AE731}" type="slidenum">
              <a:rPr lang="sl-SI" altLang="sl-SI" smtClean="0"/>
              <a:pPr/>
              <a:t>10</a:t>
            </a:fld>
            <a:endParaRPr lang="sl-SI" altLang="sl-SI"/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sl-SI"/>
              <a:t>Click to edit Master title style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sl-SI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C770F-5B5B-4AC8-B83B-4D976926D9FF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D2FF9-4D97-45EB-8C33-B048D3B45B10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509A5-5520-496E-8DCE-7098A484977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4EEE9-2EDB-4DF5-AEE5-A3A17B0718B1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sl-SI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F4F4E-0DFA-4A3E-BF62-B010652BC319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71510-D0CB-4E05-8D77-6E0759CCB915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53A0C-3CF5-4CE2-9A6F-BE75B0C7885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DF443-193F-4DFB-8817-88300E35775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9A885-0035-4BAD-951C-FA705449643C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FBAEF-C71B-4403-858B-2A0AFD785B5C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FD5F9-2483-4914-A429-C6C045C73BFA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2E3A6-43E6-41B4-8B24-3A087D64AF9A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6F4DB-8BE0-41E8-8468-55F2CAB9F02F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3DDA2-91F3-4F28-B2D3-68F6B9B722F6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l-SI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l-SI"/>
              <a:t>Click to edit Master text styles</a:t>
            </a:r>
          </a:p>
          <a:p>
            <a:pPr lvl="1"/>
            <a:r>
              <a:rPr lang="sl-SI"/>
              <a:t>Second level</a:t>
            </a:r>
          </a:p>
          <a:p>
            <a:pPr lvl="2"/>
            <a:r>
              <a:rPr lang="sl-SI"/>
              <a:t>Third level</a:t>
            </a:r>
          </a:p>
          <a:p>
            <a:pPr lvl="3"/>
            <a:r>
              <a:rPr lang="sl-SI"/>
              <a:t>Fourth level</a:t>
            </a:r>
          </a:p>
          <a:p>
            <a:pPr lvl="4"/>
            <a:r>
              <a:rPr lang="sl-SI"/>
              <a:t>Fifth level</a:t>
            </a:r>
          </a:p>
        </p:txBody>
      </p:sp>
      <p:sp>
        <p:nvSpPr>
          <p:cNvPr id="196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6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196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6F541976-7D21-4D20-8DF1-58AD4B26E1B4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604963"/>
            <a:ext cx="9144000" cy="2449512"/>
          </a:xfrm>
        </p:spPr>
        <p:txBody>
          <a:bodyPr/>
          <a:lstStyle/>
          <a:p>
            <a:r>
              <a:rPr lang="sl-SI" sz="3000" b="1" dirty="0">
                <a:latin typeface="Tahoma" pitchFamily="34" charset="0"/>
                <a:cs typeface="Tahoma" pitchFamily="34" charset="0"/>
              </a:rPr>
              <a:t>ODLOK </a:t>
            </a:r>
            <a:br>
              <a:rPr lang="sl-SI" sz="3000" b="1" dirty="0">
                <a:latin typeface="Tahoma" pitchFamily="34" charset="0"/>
                <a:cs typeface="Tahoma" pitchFamily="34" charset="0"/>
              </a:rPr>
            </a:br>
            <a:r>
              <a:rPr lang="sl-SI" sz="3000" b="1" dirty="0">
                <a:latin typeface="Tahoma" pitchFamily="34" charset="0"/>
                <a:cs typeface="Tahoma" pitchFamily="34" charset="0"/>
              </a:rPr>
              <a:t>O OBČINSKEM PODROBNEM </a:t>
            </a:r>
            <a:br>
              <a:rPr lang="sl-SI" sz="3000" b="1" dirty="0">
                <a:latin typeface="Tahoma" pitchFamily="34" charset="0"/>
                <a:cs typeface="Tahoma" pitchFamily="34" charset="0"/>
              </a:rPr>
            </a:br>
            <a:r>
              <a:rPr lang="sl-SI" sz="3000" b="1" dirty="0">
                <a:latin typeface="Tahoma" pitchFamily="34" charset="0"/>
                <a:cs typeface="Tahoma" pitchFamily="34" charset="0"/>
              </a:rPr>
              <a:t>PROSTORSKEM NAČRTU </a:t>
            </a:r>
            <a:br>
              <a:rPr lang="sl-SI" sz="3000" b="1" dirty="0">
                <a:latin typeface="Tahoma" pitchFamily="34" charset="0"/>
                <a:cs typeface="Tahoma" pitchFamily="34" charset="0"/>
              </a:rPr>
            </a:br>
            <a:r>
              <a:rPr lang="sl-SI" sz="3000" b="1" dirty="0">
                <a:latin typeface="Tahoma" pitchFamily="34" charset="0"/>
                <a:cs typeface="Tahoma" pitchFamily="34" charset="0"/>
              </a:rPr>
              <a:t>za širitev kmetije Oblak v naselju Gradišče</a:t>
            </a:r>
            <a:endParaRPr lang="en-GB" sz="3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051" name="Text Box 18"/>
          <p:cNvSpPr txBox="1">
            <a:spLocks noChangeArrowheads="1"/>
          </p:cNvSpPr>
          <p:nvPr/>
        </p:nvSpPr>
        <p:spPr bwMode="auto">
          <a:xfrm>
            <a:off x="3443623" y="4819650"/>
            <a:ext cx="22551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l-SI" sz="3200" dirty="0">
                <a:latin typeface="Tahoma" pitchFamily="34" charset="0"/>
              </a:rPr>
              <a:t>Prvo branje</a:t>
            </a:r>
            <a:endParaRPr lang="en-GB" sz="3200" dirty="0">
              <a:latin typeface="Tahoma" pitchFamily="34" charset="0"/>
            </a:endParaRPr>
          </a:p>
        </p:txBody>
      </p:sp>
      <p:cxnSp>
        <p:nvCxnSpPr>
          <p:cNvPr id="2052" name="Straight Connector 4"/>
          <p:cNvCxnSpPr>
            <a:cxnSpLocks noChangeShapeType="1"/>
          </p:cNvCxnSpPr>
          <p:nvPr/>
        </p:nvCxnSpPr>
        <p:spPr bwMode="auto">
          <a:xfrm flipV="1">
            <a:off x="0" y="4198938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5" name="Picture 4" descr="litij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2902" y="114300"/>
            <a:ext cx="920700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sl-SI" sz="3600" b="1" dirty="0">
                <a:solidFill>
                  <a:schemeClr val="tx2"/>
                </a:solidFill>
                <a:latin typeface="Tahoma" pitchFamily="34" charset="0"/>
              </a:rPr>
              <a:t>POSTOPEK </a:t>
            </a:r>
            <a:r>
              <a:rPr lang="sl-SI" sz="3600" b="1" dirty="0" err="1">
                <a:solidFill>
                  <a:schemeClr val="tx2"/>
                </a:solidFill>
                <a:latin typeface="Tahoma" pitchFamily="34" charset="0"/>
              </a:rPr>
              <a:t>OPPN</a:t>
            </a:r>
            <a:r>
              <a:rPr lang="sl-SI" sz="3600" b="1" dirty="0">
                <a:solidFill>
                  <a:schemeClr val="tx2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5134" name="AutoShape 13"/>
          <p:cNvSpPr>
            <a:spLocks noChangeArrowheads="1"/>
          </p:cNvSpPr>
          <p:nvPr/>
        </p:nvSpPr>
        <p:spPr bwMode="auto">
          <a:xfrm rot="5400000">
            <a:off x="417513" y="1693865"/>
            <a:ext cx="885823" cy="241300"/>
          </a:xfrm>
          <a:prstGeom prst="rightArrow">
            <a:avLst>
              <a:gd name="adj1" fmla="val 50000"/>
              <a:gd name="adj2" fmla="val 49856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sp>
        <p:nvSpPr>
          <p:cNvPr id="5135" name="AutoShape 14"/>
          <p:cNvSpPr>
            <a:spLocks noChangeArrowheads="1"/>
          </p:cNvSpPr>
          <p:nvPr/>
        </p:nvSpPr>
        <p:spPr bwMode="auto">
          <a:xfrm rot="5400000">
            <a:off x="399783" y="3186379"/>
            <a:ext cx="921282" cy="241300"/>
          </a:xfrm>
          <a:prstGeom prst="rightArrow">
            <a:avLst>
              <a:gd name="adj1" fmla="val 50000"/>
              <a:gd name="adj2" fmla="val 49957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cxnSp>
        <p:nvCxnSpPr>
          <p:cNvPr id="12294" name="Straight Connector 17"/>
          <p:cNvCxnSpPr>
            <a:cxnSpLocks noChangeShapeType="1"/>
          </p:cNvCxnSpPr>
          <p:nvPr/>
        </p:nvCxnSpPr>
        <p:spPr bwMode="auto">
          <a:xfrm>
            <a:off x="0" y="588963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474662" y="2333625"/>
            <a:ext cx="1470025" cy="4286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 algn="just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predlog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imes New Roman" pitchFamily="16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474662" y="5010150"/>
            <a:ext cx="4520671" cy="7048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 algn="just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obravnava na OS</a:t>
            </a:r>
          </a:p>
          <a:p>
            <a:pPr algn="just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objava odloka o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OPPN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 v uradnem glasilu in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PIS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imes New Roman" pitchFamily="16" charset="0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1336142" y="2846387"/>
            <a:ext cx="4271962" cy="4238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vloge za </a:t>
            </a:r>
            <a:r>
              <a:rPr lang="sl-SI" sz="160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NUP</a:t>
            </a:r>
            <a:r>
              <a:rPr lang="sl-SI" sz="16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za 2. mnenja k predlogu </a:t>
            </a:r>
            <a:r>
              <a:rPr lang="sl-SI" sz="160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474662" y="3819525"/>
            <a:ext cx="2368020" cy="4286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 algn="just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usklajeni predlog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imes New Roman" pitchFamily="16" charset="0"/>
            </a:endParaRPr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auto">
          <a:xfrm rot="5400000">
            <a:off x="560916" y="4513792"/>
            <a:ext cx="599017" cy="241300"/>
          </a:xfrm>
          <a:prstGeom prst="rightArrow">
            <a:avLst>
              <a:gd name="adj1" fmla="val 50000"/>
              <a:gd name="adj2" fmla="val 49955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74662" y="694796"/>
            <a:ext cx="4136495" cy="600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altLang="en-US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JAVNA RAZGRNITEV Z JAVNO OBRAVNAVO</a:t>
            </a:r>
          </a:p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altLang="en-US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30 dni v aprilu 2026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336142" y="1371603"/>
            <a:ext cx="3879320" cy="4238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stališča do pripomb in predlogov javnosti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513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1"/>
          <p:cNvSpPr>
            <a:spLocks noChangeArrowheads="1"/>
          </p:cNvSpPr>
          <p:nvPr/>
        </p:nvSpPr>
        <p:spPr bwMode="auto">
          <a:xfrm>
            <a:off x="152401" y="1416579"/>
            <a:ext cx="8991600" cy="451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Ministrstvo za naravne vire in prostor: Direktorat za prostor in graditev 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Direkcija RS za vode, Sektor območja srednje Save</a:t>
            </a:r>
          </a:p>
          <a:p>
            <a:pPr marL="541338" indent="-541338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Ministrstvo za kmetijstvo, gozdarstvo in prehrano: Direktorat za kmetijstvo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Ministrstvo za okolje, podnebje ni energijo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Uprava RS za zaščito in reševanje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Ministrstvo za digitalno preobrazbo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Ministrstvo za zdravje in </a:t>
            </a:r>
            <a:r>
              <a:rPr lang="sl-SI" sz="2000" dirty="0" err="1">
                <a:latin typeface="Tahoma" pitchFamily="34" charset="0"/>
                <a:cs typeface="Tahoma" pitchFamily="34" charset="0"/>
              </a:rPr>
              <a:t>NIJZ</a:t>
            </a:r>
            <a:endParaRPr lang="sl-SI" sz="2000" dirty="0">
              <a:latin typeface="Tahoma" pitchFamily="34" charset="0"/>
              <a:cs typeface="Tahoma" pitchFamily="34" charset="0"/>
            </a:endParaRP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Občina Litija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 err="1">
                <a:latin typeface="Tahoma" pitchFamily="34" charset="0"/>
                <a:cs typeface="Tahoma" pitchFamily="34" charset="0"/>
              </a:rPr>
              <a:t>JP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 Komunalno stanovanjsko podjetje Litja d.o.o.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Elektro Ljubljana d.d., DE Ljubljana okolica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Plinovodi d.o.o.</a:t>
            </a:r>
          </a:p>
          <a:p>
            <a:pPr marL="342900" indent="-539750">
              <a:spcAft>
                <a:spcPts val="300"/>
              </a:spcAft>
              <a:buFont typeface="Arial" charset="0"/>
              <a:buAutoNum type="arabicParenR"/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Telekom Slovenije d.d.</a:t>
            </a:r>
          </a:p>
        </p:txBody>
      </p:sp>
      <p:sp>
        <p:nvSpPr>
          <p:cNvPr id="8195" name="Text Box 12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sz="3600" b="1" dirty="0">
                <a:latin typeface="Tahoma" pitchFamily="34" charset="0"/>
                <a:cs typeface="Tahoma" pitchFamily="34" charset="0"/>
              </a:rPr>
              <a:t>NOSILCI UREJANJA PROSTORA</a:t>
            </a:r>
          </a:p>
          <a:p>
            <a:pPr algn="ctr"/>
            <a:r>
              <a:rPr lang="sl-SI" sz="2400" b="1" dirty="0">
                <a:latin typeface="Tahoma" pitchFamily="34" charset="0"/>
                <a:cs typeface="Tahoma" pitchFamily="34" charset="0"/>
              </a:rPr>
              <a:t>in pridobljena prva mnenja</a:t>
            </a:r>
          </a:p>
        </p:txBody>
      </p:sp>
      <p:cxnSp>
        <p:nvCxnSpPr>
          <p:cNvPr id="8196" name="Straight Connector 17"/>
          <p:cNvCxnSpPr>
            <a:cxnSpLocks noChangeShapeType="1"/>
          </p:cNvCxnSpPr>
          <p:nvPr/>
        </p:nvCxnSpPr>
        <p:spPr bwMode="auto">
          <a:xfrm>
            <a:off x="0" y="1089025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-1"/>
            <a:ext cx="4143375" cy="687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067" y="433917"/>
            <a:ext cx="4758267" cy="1742017"/>
          </a:xfrm>
        </p:spPr>
        <p:txBody>
          <a:bodyPr/>
          <a:lstStyle/>
          <a:p>
            <a:r>
              <a:rPr lang="sl-SI" sz="2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OPPN</a:t>
            </a:r>
            <a:r>
              <a:rPr lang="sl-SI" sz="2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za </a:t>
            </a:r>
            <a:br>
              <a:rPr lang="sl-SI" sz="2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sl-SI" sz="2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širitev kmetije Oblak v naselju Gradišče</a:t>
            </a:r>
            <a:endParaRPr lang="en-GB" sz="2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4" cstate="print"/>
          <a:srcRect l="1304" t="1745" r="631" b="1246"/>
          <a:stretch>
            <a:fillRect/>
          </a:stretch>
        </p:blipFill>
        <p:spPr bwMode="auto">
          <a:xfrm>
            <a:off x="0" y="2921001"/>
            <a:ext cx="4998443" cy="3217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504825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sl-SI" sz="3200" b="1">
                <a:solidFill>
                  <a:schemeClr val="tx2"/>
                </a:solidFill>
                <a:latin typeface="Tahoma" pitchFamily="34" charset="0"/>
              </a:rPr>
              <a:t>O ČEM BOMO DANES GOVORILI?</a:t>
            </a:r>
            <a:endParaRPr lang="en-GB" sz="3200" b="1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52400" y="2294444"/>
            <a:ext cx="8991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80975">
              <a:buFont typeface="Wingdings" pitchFamily="2" charset="2"/>
              <a:buChar char="§"/>
              <a:tabLst>
                <a:tab pos="180975" algn="l"/>
              </a:tabLst>
            </a:pPr>
            <a:r>
              <a:rPr lang="sl-SI" sz="32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predmet urejanja z </a:t>
            </a:r>
            <a:r>
              <a:rPr lang="sl-SI" sz="3200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OPPN</a:t>
            </a:r>
            <a:r>
              <a:rPr lang="sl-SI" sz="32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in pravna podlaga</a:t>
            </a:r>
          </a:p>
          <a:p>
            <a:pPr marL="180975">
              <a:tabLst>
                <a:tab pos="180975" algn="l"/>
              </a:tabLst>
            </a:pPr>
            <a:endParaRPr lang="sl-SI" sz="32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 marL="180975">
              <a:buFont typeface="Wingdings" pitchFamily="2" charset="2"/>
              <a:buChar char="§"/>
              <a:tabLst>
                <a:tab pos="180975" algn="l"/>
              </a:tabLst>
            </a:pPr>
            <a:r>
              <a:rPr lang="sl-SI" sz="32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vsebina  </a:t>
            </a:r>
            <a:r>
              <a:rPr lang="sl-SI" sz="3200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OPPN</a:t>
            </a:r>
            <a:endParaRPr lang="sl-SI" sz="32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 marL="180975">
              <a:buFont typeface="Wingdings" pitchFamily="2" charset="2"/>
              <a:buChar char="§"/>
              <a:tabLst>
                <a:tab pos="180975" algn="l"/>
              </a:tabLst>
            </a:pPr>
            <a:endParaRPr lang="sl-SI" sz="32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 marL="180975">
              <a:buFont typeface="Wingdings" pitchFamily="2" charset="2"/>
              <a:buChar char="§"/>
              <a:tabLst>
                <a:tab pos="180975" algn="l"/>
              </a:tabLst>
            </a:pPr>
            <a:r>
              <a:rPr lang="sl-SI" sz="32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postopek priprave </a:t>
            </a:r>
            <a:r>
              <a:rPr lang="sl-SI" sz="3200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OPPN</a:t>
            </a:r>
            <a:br>
              <a:rPr lang="sl-SI" sz="32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</a:br>
            <a:r>
              <a:rPr lang="sl-SI" sz="32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GB" sz="32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4100" name="Straight Connector 3"/>
          <p:cNvCxnSpPr>
            <a:cxnSpLocks noChangeShapeType="1"/>
          </p:cNvCxnSpPr>
          <p:nvPr/>
        </p:nvCxnSpPr>
        <p:spPr bwMode="auto">
          <a:xfrm flipV="1">
            <a:off x="0" y="1446213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127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sl-SI" sz="3600" b="1">
                <a:solidFill>
                  <a:schemeClr val="tx2"/>
                </a:solidFill>
                <a:latin typeface="Tahoma" pitchFamily="34" charset="0"/>
              </a:rPr>
              <a:t>PREDMET UREJANJA Z OPPN</a:t>
            </a:r>
            <a:endParaRPr lang="en-GB" sz="3600" b="1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38125" y="875300"/>
            <a:ext cx="89058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l-SI" sz="2800" b="1" dirty="0">
                <a:latin typeface="Tahoma" pitchFamily="34" charset="0"/>
                <a:cs typeface="Tahoma" pitchFamily="34" charset="0"/>
              </a:rPr>
              <a:t>Namen priprave:</a:t>
            </a:r>
          </a:p>
          <a:p>
            <a:pPr>
              <a:buFont typeface="Wingdings" pitchFamily="2" charset="2"/>
              <a:buChar char="§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  gradnja kmetijskih stavb za:</a:t>
            </a:r>
          </a:p>
          <a:p>
            <a:pPr lvl="1">
              <a:buFont typeface="Courier New" pitchFamily="49" charset="0"/>
              <a:buChar char="o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 skladiščenje pridelka</a:t>
            </a:r>
          </a:p>
          <a:p>
            <a:pPr lvl="1">
              <a:buFont typeface="Courier New" pitchFamily="49" charset="0"/>
              <a:buChar char="o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 shranjevanje kmetijskih strojev in mehanizacije</a:t>
            </a:r>
          </a:p>
          <a:p>
            <a:pPr lvl="1">
              <a:buFont typeface="Courier New" pitchFamily="49" charset="0"/>
              <a:buChar char="o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 rejo živali</a:t>
            </a:r>
          </a:p>
          <a:p>
            <a:pPr>
              <a:buFont typeface="Wingdings" pitchFamily="2" charset="2"/>
              <a:buChar char="§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 ureditev manipulacijskih površin okoli objektov</a:t>
            </a:r>
          </a:p>
          <a:p>
            <a:pPr>
              <a:buFont typeface="Wingdings" pitchFamily="2" charset="2"/>
              <a:buChar char="§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 ureditev prometnih priključkov na javno cesto</a:t>
            </a:r>
          </a:p>
          <a:p>
            <a:pPr marL="271463" indent="-271463">
              <a:buFont typeface="Wingdings" pitchFamily="2" charset="2"/>
              <a:buChar char="§"/>
            </a:pPr>
            <a:r>
              <a:rPr lang="sl-SI" sz="2800" dirty="0">
                <a:latin typeface="Tahoma" pitchFamily="34" charset="0"/>
                <a:cs typeface="Tahoma" pitchFamily="34" charset="0"/>
              </a:rPr>
              <a:t>komunalno opremljanje območja in priključitev na </a:t>
            </a:r>
            <a:r>
              <a:rPr lang="sl-SI" sz="2800" dirty="0" err="1">
                <a:latin typeface="Tahoma" pitchFamily="34" charset="0"/>
                <a:cs typeface="Tahoma" pitchFamily="34" charset="0"/>
              </a:rPr>
              <a:t>obst</a:t>
            </a:r>
            <a:r>
              <a:rPr lang="sl-SI" sz="2800" dirty="0">
                <a:latin typeface="Tahoma" pitchFamily="34" charset="0"/>
                <a:cs typeface="Tahoma" pitchFamily="34" charset="0"/>
              </a:rPr>
              <a:t>. </a:t>
            </a:r>
            <a:r>
              <a:rPr lang="sl-SI" sz="2800" dirty="0" err="1">
                <a:latin typeface="Tahoma" pitchFamily="34" charset="0"/>
                <a:cs typeface="Tahoma" pitchFamily="34" charset="0"/>
              </a:rPr>
              <a:t>elektro</a:t>
            </a:r>
            <a:r>
              <a:rPr lang="sl-SI" sz="2800" dirty="0">
                <a:latin typeface="Tahoma" pitchFamily="34" charset="0"/>
                <a:cs typeface="Tahoma" pitchFamily="34" charset="0"/>
              </a:rPr>
              <a:t> omrežje</a:t>
            </a:r>
            <a:endParaRPr lang="sl-SI" sz="2800" b="1" dirty="0">
              <a:latin typeface="Tahoma" pitchFamily="34" charset="0"/>
              <a:cs typeface="Tahoma" pitchFamily="34" charset="0"/>
            </a:endParaRPr>
          </a:p>
          <a:p>
            <a:endParaRPr lang="sl-SI" sz="2800" dirty="0">
              <a:latin typeface="Tahoma" pitchFamily="34" charset="0"/>
              <a:cs typeface="Tahoma" pitchFamily="34" charset="0"/>
            </a:endParaRPr>
          </a:p>
          <a:p>
            <a:r>
              <a:rPr lang="sl-SI" sz="2800" b="1" dirty="0">
                <a:latin typeface="Tahoma" pitchFamily="34" charset="0"/>
                <a:cs typeface="Tahoma" pitchFamily="34" charset="0"/>
              </a:rPr>
              <a:t>Razlog</a:t>
            </a:r>
            <a:r>
              <a:rPr lang="sl-SI" sz="2800" dirty="0">
                <a:latin typeface="Tahoma" pitchFamily="34" charset="0"/>
                <a:cs typeface="Tahoma" pitchFamily="34" charset="0"/>
              </a:rPr>
              <a:t> za pripravo </a:t>
            </a:r>
            <a:r>
              <a:rPr lang="sl-SI" sz="2800" dirty="0" err="1">
                <a:latin typeface="Tahoma" pitchFamily="34" charset="0"/>
                <a:cs typeface="Tahoma" pitchFamily="34" charset="0"/>
              </a:rPr>
              <a:t>OPPN</a:t>
            </a:r>
            <a:r>
              <a:rPr lang="sl-SI" sz="2800" dirty="0">
                <a:latin typeface="Tahoma" pitchFamily="34" charset="0"/>
                <a:cs typeface="Tahoma" pitchFamily="34" charset="0"/>
              </a:rPr>
              <a:t> je pobuda nosilke kmetije. Vsa zemljišča so v lasti kmetije Oblak.</a:t>
            </a:r>
          </a:p>
        </p:txBody>
      </p:sp>
      <p:cxnSp>
        <p:nvCxnSpPr>
          <p:cNvPr id="5124" name="Straight Connector 3"/>
          <p:cNvCxnSpPr>
            <a:cxnSpLocks noChangeShapeType="1"/>
          </p:cNvCxnSpPr>
          <p:nvPr/>
        </p:nvCxnSpPr>
        <p:spPr bwMode="auto">
          <a:xfrm flipV="1">
            <a:off x="0" y="896938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084" y="688975"/>
            <a:ext cx="3238917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0" y="30777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sl-SI" sz="2800" b="1" dirty="0">
                <a:solidFill>
                  <a:schemeClr val="tx2"/>
                </a:solidFill>
                <a:latin typeface="Tahoma" pitchFamily="34" charset="0"/>
              </a:rPr>
              <a:t>PRAVNA PODLAGA ZA </a:t>
            </a:r>
            <a:r>
              <a:rPr lang="sl-SI" sz="2800" b="1" dirty="0" err="1">
                <a:solidFill>
                  <a:schemeClr val="tx2"/>
                </a:solidFill>
                <a:latin typeface="Tahoma" pitchFamily="34" charset="0"/>
              </a:rPr>
              <a:t>OPPN</a:t>
            </a:r>
            <a:endParaRPr lang="en-GB" sz="2800" b="1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155275" y="785234"/>
            <a:ext cx="5736567" cy="533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sl-SI" sz="2400" dirty="0" err="1">
                <a:latin typeface="Tahoma" pitchFamily="34" charset="0"/>
                <a:cs typeface="Tahoma" pitchFamily="34" charset="0"/>
              </a:rPr>
              <a:t>OPN</a:t>
            </a:r>
            <a:r>
              <a:rPr lang="sl-SI" sz="2400" dirty="0">
                <a:latin typeface="Tahoma" pitchFamily="34" charset="0"/>
                <a:cs typeface="Tahoma" pitchFamily="34" charset="0"/>
              </a:rPr>
              <a:t> Občine Litija določa:</a:t>
            </a:r>
          </a:p>
          <a:p>
            <a:pPr>
              <a:spcAft>
                <a:spcPts val="300"/>
              </a:spcAft>
              <a:buFont typeface="Arial" charset="0"/>
              <a:buChar char="•"/>
            </a:pPr>
            <a:r>
              <a:rPr lang="sl-SI" i="1" dirty="0">
                <a:latin typeface="Tahoma" pitchFamily="34" charset="0"/>
                <a:cs typeface="Tahoma" pitchFamily="34" charset="0"/>
              </a:rPr>
              <a:t> 25. čl.: omogočajo se možnosti za razvoj kmetijstva</a:t>
            </a:r>
          </a:p>
          <a:p>
            <a:pPr>
              <a:spcAft>
                <a:spcPts val="300"/>
              </a:spcAft>
              <a:buFont typeface="Arial" charset="0"/>
              <a:buChar char="•"/>
            </a:pPr>
            <a:r>
              <a:rPr lang="sl-SI" i="1" dirty="0">
                <a:latin typeface="Tahoma" pitchFamily="34" charset="0"/>
                <a:cs typeface="Tahoma" pitchFamily="34" charset="0"/>
              </a:rPr>
              <a:t> 26. čl.: izboljšanje pogojev za bivanje in opravljanje kmetijskih ter dopolnilnih dejavnosti na robovih naselij</a:t>
            </a:r>
          </a:p>
          <a:p>
            <a:pPr>
              <a:spcAft>
                <a:spcPts val="300"/>
              </a:spcAft>
              <a:buFont typeface="Arial" charset="0"/>
              <a:buChar char="•"/>
            </a:pPr>
            <a:r>
              <a:rPr lang="sl-SI" i="1" dirty="0">
                <a:latin typeface="Tahoma" pitchFamily="34" charset="0"/>
                <a:cs typeface="Tahoma" pitchFamily="34" charset="0"/>
              </a:rPr>
              <a:t> 40. čl.: kmetijska zemljišča se lahko spreminjajo v stavbna tudi za razvoj kmetij</a:t>
            </a:r>
          </a:p>
          <a:p>
            <a:pPr>
              <a:spcAft>
                <a:spcPts val="300"/>
              </a:spcAft>
            </a:pPr>
            <a:endParaRPr lang="sl-SI" i="1" dirty="0">
              <a:latin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</a:pPr>
            <a:r>
              <a:rPr lang="sl-SI" sz="2400" dirty="0">
                <a:latin typeface="Tahoma" pitchFamily="34" charset="0"/>
                <a:cs typeface="Tahoma" pitchFamily="34" charset="0"/>
              </a:rPr>
              <a:t>Zakon o kmetijskih zemljiščih – ZKZ:</a:t>
            </a:r>
          </a:p>
          <a:p>
            <a:pPr lvl="0">
              <a:spcAft>
                <a:spcPts val="300"/>
              </a:spcAft>
              <a:buFont typeface="Arial" charset="0"/>
              <a:buChar char="•"/>
            </a:pPr>
            <a:r>
              <a:rPr lang="sl-SI" i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sl-SI" i="1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3.ea</a:t>
            </a:r>
            <a:r>
              <a:rPr lang="sl-SI" i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čl.: </a:t>
            </a:r>
            <a:r>
              <a:rPr lang="sl-SI" i="1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OPPN</a:t>
            </a:r>
            <a:r>
              <a:rPr lang="sl-SI" i="1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brez spremembe namenske rabe na vseh kmetijskih zemljiščih za načrtovanje kmetijskih objektov ob izpolnjevanju pogojev za pobudnike</a:t>
            </a:r>
          </a:p>
          <a:p>
            <a:pPr>
              <a:spcAft>
                <a:spcPts val="600"/>
              </a:spcAft>
            </a:pPr>
            <a:endParaRPr lang="sl-SI" i="1" dirty="0">
              <a:latin typeface="Tahoma" pitchFamily="34" charset="0"/>
              <a:cs typeface="Tahoma" pitchFamily="34" charset="0"/>
            </a:endParaRPr>
          </a:p>
          <a:p>
            <a:pPr>
              <a:spcAft>
                <a:spcPts val="600"/>
              </a:spcAft>
            </a:pPr>
            <a:r>
              <a:rPr lang="sl-SI" sz="2400" dirty="0">
                <a:latin typeface="Tahoma" pitchFamily="34" charset="0"/>
                <a:cs typeface="Tahoma" pitchFamily="34" charset="0"/>
              </a:rPr>
              <a:t>Zakon o urejanju prostora – ZUreP-3:</a:t>
            </a:r>
          </a:p>
          <a:p>
            <a:pPr>
              <a:spcAft>
                <a:spcPts val="300"/>
              </a:spcAft>
              <a:buFont typeface="Arial" charset="0"/>
              <a:buChar char="•"/>
            </a:pPr>
            <a:r>
              <a:rPr lang="sl-SI" i="1" dirty="0">
                <a:latin typeface="Tahoma" pitchFamily="34" charset="0"/>
                <a:cs typeface="Tahoma" pitchFamily="34" charset="0"/>
              </a:rPr>
              <a:t> 126. čl.: </a:t>
            </a:r>
            <a:r>
              <a:rPr lang="sl-SI" i="1" dirty="0" err="1">
                <a:latin typeface="Tahoma" pitchFamily="34" charset="0"/>
                <a:cs typeface="Tahoma" pitchFamily="34" charset="0"/>
              </a:rPr>
              <a:t>OPPN</a:t>
            </a:r>
            <a:r>
              <a:rPr lang="sl-SI" i="1" dirty="0">
                <a:latin typeface="Tahoma" pitchFamily="34" charset="0"/>
                <a:cs typeface="Tahoma" pitchFamily="34" charset="0"/>
              </a:rPr>
              <a:t> se lahko pripravi tudi za območja, kjer z </a:t>
            </a:r>
            <a:r>
              <a:rPr lang="sl-SI" i="1" dirty="0" err="1">
                <a:latin typeface="Tahoma" pitchFamily="34" charset="0"/>
                <a:cs typeface="Tahoma" pitchFamily="34" charset="0"/>
              </a:rPr>
              <a:t>OPN</a:t>
            </a:r>
            <a:r>
              <a:rPr lang="sl-SI" i="1" dirty="0">
                <a:latin typeface="Tahoma" pitchFamily="34" charset="0"/>
                <a:cs typeface="Tahoma" pitchFamily="34" charset="0"/>
              </a:rPr>
              <a:t> ni predviden</a:t>
            </a:r>
          </a:p>
          <a:p>
            <a:pPr>
              <a:spcAft>
                <a:spcPts val="300"/>
              </a:spcAft>
              <a:buFont typeface="Arial" charset="0"/>
              <a:buChar char="•"/>
            </a:pPr>
            <a:r>
              <a:rPr lang="sl-SI" i="1" dirty="0">
                <a:latin typeface="Tahoma" pitchFamily="34" charset="0"/>
                <a:cs typeface="Tahoma" pitchFamily="34" charset="0"/>
              </a:rPr>
              <a:t> 129. čl.: postopek priprave </a:t>
            </a:r>
            <a:r>
              <a:rPr lang="sl-SI" i="1" dirty="0" err="1">
                <a:latin typeface="Tahoma" pitchFamily="34" charset="0"/>
                <a:cs typeface="Tahoma" pitchFamily="34" charset="0"/>
              </a:rPr>
              <a:t>OPPN</a:t>
            </a:r>
            <a:endParaRPr lang="sl-SI" i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149" name="Picture 7" descr="F:\urbi_delo 2020-03\Gabrovka OPPN GA05-ID1940 2020\foto\80200377_106670197511162_3215031489209040896_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697950" y="-6696075"/>
            <a:ext cx="287972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50" name="Straight Connector 7"/>
          <p:cNvCxnSpPr>
            <a:cxnSpLocks noChangeShapeType="1"/>
          </p:cNvCxnSpPr>
          <p:nvPr/>
        </p:nvCxnSpPr>
        <p:spPr bwMode="auto">
          <a:xfrm flipV="1">
            <a:off x="0" y="688975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2" name="Straight Connector 17"/>
          <p:cNvCxnSpPr>
            <a:cxnSpLocks noChangeShapeType="1"/>
          </p:cNvCxnSpPr>
          <p:nvPr/>
        </p:nvCxnSpPr>
        <p:spPr bwMode="auto">
          <a:xfrm>
            <a:off x="0" y="674688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243" name="Text Box 5"/>
          <p:cNvSpPr txBox="1">
            <a:spLocks noChangeArrowheads="1"/>
          </p:cNvSpPr>
          <p:nvPr/>
        </p:nvSpPr>
        <p:spPr bwMode="auto">
          <a:xfrm flipV="1">
            <a:off x="838200" y="1066800"/>
            <a:ext cx="6873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sl-SI" sz="2800">
              <a:latin typeface="Times New Roman" pitchFamily="18" charset="0"/>
            </a:endParaRP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-1" y="0"/>
            <a:ext cx="60875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l-SI" sz="24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VSEBINA </a:t>
            </a:r>
            <a:r>
              <a:rPr lang="sl-SI" sz="2400" b="1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OPPN</a:t>
            </a:r>
            <a:r>
              <a:rPr lang="sl-SI" sz="24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sl-SI" sz="24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ZAZIDALNA SITUACIJA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828675"/>
            <a:ext cx="6096000" cy="4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 err="1">
                <a:latin typeface="Tahoma" pitchFamily="34" charset="0"/>
                <a:cs typeface="Tahoma" pitchFamily="34" charset="0"/>
              </a:rPr>
              <a:t>pov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. </a:t>
            </a:r>
            <a:r>
              <a:rPr lang="sl-SI" sz="2000" dirty="0" err="1">
                <a:latin typeface="Tahoma" pitchFamily="34" charset="0"/>
                <a:cs typeface="Tahoma" pitchFamily="34" charset="0"/>
              </a:rPr>
              <a:t>OPPN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 = 12.681 m</a:t>
            </a:r>
            <a:r>
              <a:rPr lang="sl-SI" sz="2000" baseline="30000" dirty="0">
                <a:latin typeface="Tahoma" pitchFamily="34" charset="0"/>
                <a:cs typeface="Tahoma" pitchFamily="34" charset="0"/>
              </a:rPr>
              <a:t>2</a:t>
            </a:r>
            <a:endParaRPr lang="sl-SI" sz="2000" dirty="0">
              <a:latin typeface="Tahoma" pitchFamily="34" charset="0"/>
              <a:cs typeface="Tahoma" pitchFamily="34" charset="0"/>
            </a:endParaRP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bivanje, kmetijstvo, gozdarstvo, </a:t>
            </a:r>
            <a:r>
              <a:rPr lang="sl-SI" sz="2000" dirty="0" err="1">
                <a:latin typeface="Tahoma" pitchFamily="34" charset="0"/>
                <a:cs typeface="Tahoma" pitchFamily="34" charset="0"/>
              </a:rPr>
              <a:t>dop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. dej. na kmetiji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skladiščenje pridelkov, shranjevanje mehanizacije, reja perutnine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odmiki stavb: 4 m od parcelnih mej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odmiki pomožnih objektov, opornih zidov: 1,5 m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več objektov na eni </a:t>
            </a:r>
            <a:r>
              <a:rPr lang="sl-SI" sz="2000" dirty="0" err="1">
                <a:latin typeface="Tahoma" pitchFamily="34" charset="0"/>
                <a:cs typeface="Tahoma" pitchFamily="34" charset="0"/>
              </a:rPr>
              <a:t>gradb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. parceli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 err="1">
                <a:latin typeface="Tahoma" pitchFamily="34" charset="0"/>
                <a:cs typeface="Tahoma" pitchFamily="34" charset="0"/>
              </a:rPr>
              <a:t>FZ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 = 40 %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delež zelenih </a:t>
            </a:r>
            <a:r>
              <a:rPr lang="sl-SI" sz="2000" dirty="0" err="1">
                <a:latin typeface="Tahoma" pitchFamily="34" charset="0"/>
                <a:cs typeface="Tahoma" pitchFamily="34" charset="0"/>
              </a:rPr>
              <a:t>pov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. = min. 15 %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 err="1">
                <a:latin typeface="Tahoma" pitchFamily="34" charset="0"/>
                <a:cs typeface="Tahoma" pitchFamily="34" charset="0"/>
              </a:rPr>
              <a:t>etažnost</a:t>
            </a:r>
            <a:r>
              <a:rPr lang="sl-SI" sz="2000" dirty="0">
                <a:latin typeface="Tahoma" pitchFamily="34" charset="0"/>
                <a:cs typeface="Tahoma" pitchFamily="34" charset="0"/>
              </a:rPr>
              <a:t>: K+P+M za kmetijsko-gospodarske objekte</a:t>
            </a:r>
          </a:p>
          <a:p>
            <a:pPr marL="271463" indent="-177800"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000" dirty="0">
                <a:latin typeface="Tahoma" pitchFamily="34" charset="0"/>
                <a:cs typeface="Tahoma" pitchFamily="34" charset="0"/>
              </a:rPr>
              <a:t>višina stavb: do 11 m</a:t>
            </a:r>
          </a:p>
          <a:p>
            <a:pPr marL="271463" indent="-177800">
              <a:spcAft>
                <a:spcPts val="300"/>
              </a:spcAft>
              <a:tabLst>
                <a:tab pos="361950" algn="l"/>
              </a:tabLst>
            </a:pPr>
            <a:endParaRPr lang="sl-SI" sz="20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7372" y="0"/>
            <a:ext cx="30766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9163" y="5410560"/>
            <a:ext cx="2590511" cy="144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541" y="5495925"/>
            <a:ext cx="823702" cy="53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6" name="Straight Connector 17"/>
          <p:cNvCxnSpPr>
            <a:cxnSpLocks noChangeShapeType="1"/>
          </p:cNvCxnSpPr>
          <p:nvPr/>
        </p:nvCxnSpPr>
        <p:spPr bwMode="auto">
          <a:xfrm>
            <a:off x="-1" y="674688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1267" name="Text Box 5"/>
          <p:cNvSpPr txBox="1">
            <a:spLocks noChangeArrowheads="1"/>
          </p:cNvSpPr>
          <p:nvPr/>
        </p:nvSpPr>
        <p:spPr bwMode="auto">
          <a:xfrm flipV="1">
            <a:off x="838199" y="1066800"/>
            <a:ext cx="6873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sl-SI" sz="2800" dirty="0">
              <a:latin typeface="Times New Roman" pitchFamily="18" charset="0"/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-1" y="0"/>
            <a:ext cx="480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sz="2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VSEBINA </a:t>
            </a:r>
            <a:r>
              <a:rPr lang="sl-SI" sz="2800" b="1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OPPN</a:t>
            </a:r>
            <a:r>
              <a:rPr lang="sl-SI" sz="2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sl-SI" sz="2800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PROMET</a:t>
            </a: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5358" y="0"/>
            <a:ext cx="3148642" cy="686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5990" y="5029200"/>
            <a:ext cx="193887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87864" y="930274"/>
            <a:ext cx="5300135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400" dirty="0">
                <a:latin typeface="Tahoma" pitchFamily="34" charset="0"/>
                <a:cs typeface="Tahoma" pitchFamily="34" charset="0"/>
              </a:rPr>
              <a:t> uvoz 1: obstoječ, se rekonstruira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400" dirty="0">
                <a:latin typeface="Tahoma" pitchFamily="34" charset="0"/>
                <a:cs typeface="Tahoma" pitchFamily="34" charset="0"/>
              </a:rPr>
              <a:t> uvoz 2: enosmeren, na J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400" dirty="0">
                <a:latin typeface="Tahoma" pitchFamily="34" charset="0"/>
                <a:cs typeface="Tahoma" pitchFamily="34" charset="0"/>
              </a:rPr>
              <a:t> uvoz 3: obstoječ, se ukine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400" dirty="0">
                <a:latin typeface="Tahoma" pitchFamily="34" charset="0"/>
                <a:cs typeface="Tahoma" pitchFamily="34" charset="0"/>
              </a:rPr>
              <a:t> notranje dvorišče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sz="2400" baseline="30000" dirty="0">
                <a:latin typeface="Tahoma" pitchFamily="34" charset="0"/>
                <a:cs typeface="Tahoma" pitchFamily="34" charset="0"/>
              </a:rPr>
              <a:t> </a:t>
            </a:r>
            <a:r>
              <a:rPr lang="sl-SI" sz="2400" dirty="0">
                <a:latin typeface="Tahoma" pitchFamily="34" charset="0"/>
                <a:cs typeface="Tahoma" pitchFamily="34" charset="0"/>
              </a:rPr>
              <a:t>5 parkirnih mest za osebna vozila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41265" y="6334780"/>
            <a:ext cx="533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 b="1" dirty="0">
                <a:latin typeface="Arial Black" pitchFamily="34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94398" y="1754314"/>
            <a:ext cx="533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 b="1" dirty="0">
                <a:latin typeface="Arial Black" pitchFamily="34" charset="0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39932" y="196446"/>
            <a:ext cx="533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800" b="1" dirty="0">
                <a:latin typeface="Arial Black" pitchFamily="34" charset="0"/>
              </a:rPr>
              <a:t>3</a:t>
            </a: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2954867" y="1303867"/>
            <a:ext cx="4572000" cy="109219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6714067" y="406400"/>
            <a:ext cx="304800" cy="406400"/>
          </a:xfrm>
          <a:prstGeom prst="rect">
            <a:avLst/>
          </a:prstGeom>
          <a:solidFill>
            <a:srgbClr val="FFFF00">
              <a:alpha val="4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637867" y="973667"/>
            <a:ext cx="270933" cy="364066"/>
          </a:xfrm>
          <a:prstGeom prst="rect">
            <a:avLst/>
          </a:prstGeom>
          <a:solidFill>
            <a:srgbClr val="FFFF00">
              <a:alpha val="4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66" name="Straight Connector 17"/>
          <p:cNvCxnSpPr>
            <a:cxnSpLocks noChangeShapeType="1"/>
          </p:cNvCxnSpPr>
          <p:nvPr/>
        </p:nvCxnSpPr>
        <p:spPr bwMode="auto">
          <a:xfrm>
            <a:off x="0" y="561712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321" y="0"/>
            <a:ext cx="41406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5"/>
          <p:cNvSpPr txBox="1">
            <a:spLocks noChangeArrowheads="1"/>
          </p:cNvSpPr>
          <p:nvPr/>
        </p:nvSpPr>
        <p:spPr bwMode="auto">
          <a:xfrm flipV="1">
            <a:off x="838200" y="1066800"/>
            <a:ext cx="6873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sl-SI" sz="2800" dirty="0">
              <a:latin typeface="Times New Roman" pitchFamily="18" charset="0"/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0" y="0"/>
            <a:ext cx="480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l-SI" sz="2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VSEBINA </a:t>
            </a:r>
            <a:r>
              <a:rPr lang="sl-SI" sz="2800" b="1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OPPN</a:t>
            </a:r>
            <a:r>
              <a:rPr lang="sl-SI" sz="2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sl-SI" sz="2800" dirty="0" err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GJI</a:t>
            </a:r>
            <a:endParaRPr lang="sl-SI" sz="2800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61455" y="903437"/>
            <a:ext cx="4816945" cy="376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vodovod: dograditev javnega omrežja</a:t>
            </a:r>
            <a:endParaRPr lang="sl-SI" baseline="30000" dirty="0">
              <a:latin typeface="Tahoma" pitchFamily="34" charset="0"/>
              <a:cs typeface="Tahoma" pitchFamily="34" charset="0"/>
            </a:endParaRP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meteorna voda: 2 coni ponikanja</a:t>
            </a:r>
          </a:p>
          <a:p>
            <a:pPr marL="355600" lvl="1" indent="-177800">
              <a:spcAft>
                <a:spcPts val="300"/>
              </a:spcAft>
              <a:buFont typeface="Courier New" pitchFamily="49" charset="0"/>
              <a:buChar char="o"/>
              <a:tabLst>
                <a:tab pos="35560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podzemni zadrževalni bazeni, </a:t>
            </a:r>
            <a:r>
              <a:rPr lang="sl-SI" dirty="0" err="1">
                <a:latin typeface="Tahoma" pitchFamily="34" charset="0"/>
                <a:cs typeface="Tahoma" pitchFamily="34" charset="0"/>
              </a:rPr>
              <a:t>ponikovalnice</a:t>
            </a:r>
            <a:r>
              <a:rPr lang="sl-SI" dirty="0">
                <a:latin typeface="Tahoma" pitchFamily="34" charset="0"/>
                <a:cs typeface="Tahoma" pitchFamily="34" charset="0"/>
              </a:rPr>
              <a:t>, interna meteorna kanalizacija</a:t>
            </a:r>
          </a:p>
          <a:p>
            <a:pPr marL="355600" lvl="1" indent="-177800">
              <a:spcAft>
                <a:spcPts val="300"/>
              </a:spcAft>
              <a:buFont typeface="Courier New" pitchFamily="49" charset="0"/>
              <a:buChar char="o"/>
              <a:tabLst>
                <a:tab pos="355600" algn="l"/>
              </a:tabLst>
            </a:pPr>
            <a:r>
              <a:rPr lang="sl-SI" dirty="0" err="1">
                <a:latin typeface="Tahoma" pitchFamily="34" charset="0"/>
                <a:cs typeface="Tahoma" pitchFamily="34" charset="0"/>
              </a:rPr>
              <a:t>ponikovalni</a:t>
            </a:r>
            <a:r>
              <a:rPr lang="sl-SI" dirty="0">
                <a:latin typeface="Tahoma" pitchFamily="34" charset="0"/>
                <a:cs typeface="Tahoma" pitchFamily="34" charset="0"/>
              </a:rPr>
              <a:t> jarek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</a:t>
            </a:r>
            <a:r>
              <a:rPr lang="sl-SI" dirty="0" err="1">
                <a:latin typeface="Tahoma" pitchFamily="34" charset="0"/>
                <a:cs typeface="Tahoma" pitchFamily="34" charset="0"/>
              </a:rPr>
              <a:t>MKČN</a:t>
            </a:r>
            <a:endParaRPr lang="sl-SI" dirty="0">
              <a:latin typeface="Tahoma" pitchFamily="34" charset="0"/>
              <a:cs typeface="Tahoma" pitchFamily="34" charset="0"/>
            </a:endParaRP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obstoječe </a:t>
            </a:r>
            <a:r>
              <a:rPr lang="sl-SI" dirty="0" err="1">
                <a:latin typeface="Tahoma" pitchFamily="34" charset="0"/>
                <a:cs typeface="Tahoma" pitchFamily="34" charset="0"/>
              </a:rPr>
              <a:t>TK</a:t>
            </a:r>
            <a:endParaRPr lang="sl-SI" dirty="0">
              <a:latin typeface="Tahoma" pitchFamily="34" charset="0"/>
              <a:cs typeface="Tahoma" pitchFamily="34" charset="0"/>
            </a:endParaRP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obstoječa </a:t>
            </a:r>
            <a:r>
              <a:rPr lang="sl-SI" dirty="0" err="1">
                <a:latin typeface="Tahoma" pitchFamily="34" charset="0"/>
                <a:cs typeface="Tahoma" pitchFamily="34" charset="0"/>
              </a:rPr>
              <a:t>TP</a:t>
            </a:r>
            <a:endParaRPr lang="sl-SI" dirty="0">
              <a:latin typeface="Tahoma" pitchFamily="34" charset="0"/>
              <a:cs typeface="Tahoma" pitchFamily="34" charset="0"/>
            </a:endParaRP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ogrevanje: toplotne črpalke, biomasa, sonce 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zbirno mesto za odpadke ob javni cesti</a:t>
            </a:r>
          </a:p>
          <a:p>
            <a:pPr>
              <a:spcAft>
                <a:spcPts val="300"/>
              </a:spcAft>
              <a:buFont typeface="Arial" charset="0"/>
              <a:buChar char="•"/>
              <a:tabLst>
                <a:tab pos="361950" algn="l"/>
              </a:tabLst>
            </a:pPr>
            <a:r>
              <a:rPr lang="sl-SI" dirty="0">
                <a:latin typeface="Tahoma" pitchFamily="34" charset="0"/>
                <a:cs typeface="Tahoma" pitchFamily="34" charset="0"/>
              </a:rPr>
              <a:t> javna razsvetljava ni predvidena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73133"/>
            <a:ext cx="6728566" cy="168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9"/>
          <p:cNvSpPr/>
          <p:nvPr/>
        </p:nvSpPr>
        <p:spPr bwMode="auto">
          <a:xfrm>
            <a:off x="5841206" y="2381"/>
            <a:ext cx="402432" cy="1881188"/>
          </a:xfrm>
          <a:custGeom>
            <a:avLst/>
            <a:gdLst>
              <a:gd name="connsiteX0" fmla="*/ 240507 w 402432"/>
              <a:gd name="connsiteY0" fmla="*/ 0 h 1881188"/>
              <a:gd name="connsiteX1" fmla="*/ 402432 w 402432"/>
              <a:gd name="connsiteY1" fmla="*/ 0 h 1881188"/>
              <a:gd name="connsiteX2" fmla="*/ 397669 w 402432"/>
              <a:gd name="connsiteY2" fmla="*/ 416719 h 1881188"/>
              <a:gd name="connsiteX3" fmla="*/ 166688 w 402432"/>
              <a:gd name="connsiteY3" fmla="*/ 1757363 h 1881188"/>
              <a:gd name="connsiteX4" fmla="*/ 257175 w 402432"/>
              <a:gd name="connsiteY4" fmla="*/ 1769269 h 1881188"/>
              <a:gd name="connsiteX5" fmla="*/ 226219 w 402432"/>
              <a:gd name="connsiteY5" fmla="*/ 1881188 h 1881188"/>
              <a:gd name="connsiteX6" fmla="*/ 0 w 402432"/>
              <a:gd name="connsiteY6" fmla="*/ 1847850 h 1881188"/>
              <a:gd name="connsiteX7" fmla="*/ 230982 w 402432"/>
              <a:gd name="connsiteY7" fmla="*/ 392907 h 1881188"/>
              <a:gd name="connsiteX8" fmla="*/ 240507 w 402432"/>
              <a:gd name="connsiteY8" fmla="*/ 0 h 188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2432" h="1881188">
                <a:moveTo>
                  <a:pt x="240507" y="0"/>
                </a:moveTo>
                <a:lnTo>
                  <a:pt x="402432" y="0"/>
                </a:lnTo>
                <a:cubicBezTo>
                  <a:pt x="400844" y="138906"/>
                  <a:pt x="399257" y="277813"/>
                  <a:pt x="397669" y="416719"/>
                </a:cubicBezTo>
                <a:lnTo>
                  <a:pt x="166688" y="1757363"/>
                </a:lnTo>
                <a:lnTo>
                  <a:pt x="257175" y="1769269"/>
                </a:lnTo>
                <a:lnTo>
                  <a:pt x="226219" y="1881188"/>
                </a:lnTo>
                <a:lnTo>
                  <a:pt x="0" y="1847850"/>
                </a:lnTo>
                <a:lnTo>
                  <a:pt x="230982" y="392907"/>
                </a:lnTo>
                <a:lnTo>
                  <a:pt x="240507" y="0"/>
                </a:lnTo>
                <a:close/>
              </a:path>
            </a:pathLst>
          </a:custGeom>
          <a:solidFill>
            <a:srgbClr val="FFFF00">
              <a:alpha val="46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4013200" y="2015067"/>
            <a:ext cx="2609850" cy="4233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FF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2404533" y="2641600"/>
            <a:ext cx="4345517" cy="170815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FF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flipV="1">
            <a:off x="1109133" y="1492250"/>
            <a:ext cx="5488517" cy="140335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33CC3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1092200" y="2912533"/>
            <a:ext cx="5829300" cy="107526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33CC33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Rectangle 20"/>
          <p:cNvSpPr/>
          <p:nvPr/>
        </p:nvSpPr>
        <p:spPr bwMode="auto">
          <a:xfrm>
            <a:off x="6051550" y="1676400"/>
            <a:ext cx="241300" cy="2159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5905500" y="1841500"/>
            <a:ext cx="273050" cy="190500"/>
          </a:xfrm>
          <a:prstGeom prst="roundRect">
            <a:avLst/>
          </a:prstGeom>
          <a:noFill/>
          <a:ln w="28575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l-SI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677863" y="0"/>
            <a:ext cx="7788275" cy="620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sl-SI" sz="3600" b="1" dirty="0">
                <a:solidFill>
                  <a:schemeClr val="tx2"/>
                </a:solidFill>
                <a:latin typeface="Tahoma" pitchFamily="34" charset="0"/>
              </a:rPr>
              <a:t>POSTOPEK </a:t>
            </a:r>
            <a:r>
              <a:rPr lang="sl-SI" sz="3600" b="1" dirty="0" err="1">
                <a:solidFill>
                  <a:schemeClr val="tx2"/>
                </a:solidFill>
                <a:latin typeface="Tahoma" pitchFamily="34" charset="0"/>
              </a:rPr>
              <a:t>OPPN</a:t>
            </a:r>
            <a:r>
              <a:rPr lang="sl-SI" sz="3600" b="1" dirty="0">
                <a:solidFill>
                  <a:schemeClr val="tx2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42370" y="706438"/>
            <a:ext cx="3874029" cy="3524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jan. 2025: POBUDA za začetek postopka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42370" y="3987285"/>
            <a:ext cx="2604029" cy="3984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sept. 2025: osnutek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imes New Roman" pitchFamily="16" charset="0"/>
            </a:endParaRPr>
          </a:p>
        </p:txBody>
      </p:sp>
      <p:sp>
        <p:nvSpPr>
          <p:cNvPr id="5134" name="AutoShape 13"/>
          <p:cNvSpPr>
            <a:spLocks noChangeArrowheads="1"/>
          </p:cNvSpPr>
          <p:nvPr/>
        </p:nvSpPr>
        <p:spPr bwMode="auto">
          <a:xfrm rot="5400000">
            <a:off x="559775" y="1183829"/>
            <a:ext cx="360000" cy="241300"/>
          </a:xfrm>
          <a:prstGeom prst="rightArrow">
            <a:avLst>
              <a:gd name="adj1" fmla="val 50000"/>
              <a:gd name="adj2" fmla="val 49897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sp>
        <p:nvSpPr>
          <p:cNvPr id="5135" name="AutoShape 14"/>
          <p:cNvSpPr>
            <a:spLocks noChangeArrowheads="1"/>
          </p:cNvSpPr>
          <p:nvPr/>
        </p:nvSpPr>
        <p:spPr bwMode="auto">
          <a:xfrm rot="5400000">
            <a:off x="-65086" y="3019955"/>
            <a:ext cx="1609724" cy="241300"/>
          </a:xfrm>
          <a:prstGeom prst="rightArrow">
            <a:avLst>
              <a:gd name="adj1" fmla="val 50000"/>
              <a:gd name="adj2" fmla="val 50021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sp>
        <p:nvSpPr>
          <p:cNvPr id="5136" name="AutoShape 15"/>
          <p:cNvSpPr>
            <a:spLocks noChangeArrowheads="1"/>
          </p:cNvSpPr>
          <p:nvPr/>
        </p:nvSpPr>
        <p:spPr bwMode="auto">
          <a:xfrm>
            <a:off x="3923506" y="5521591"/>
            <a:ext cx="572294" cy="250825"/>
          </a:xfrm>
          <a:prstGeom prst="rightArrow">
            <a:avLst>
              <a:gd name="adj1" fmla="val 50000"/>
              <a:gd name="adj2" fmla="val 49914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cxnSp>
        <p:nvCxnSpPr>
          <p:cNvPr id="7179" name="Straight Connector 17"/>
          <p:cNvCxnSpPr>
            <a:cxnSpLocks noChangeShapeType="1"/>
          </p:cNvCxnSpPr>
          <p:nvPr/>
        </p:nvCxnSpPr>
        <p:spPr bwMode="auto">
          <a:xfrm>
            <a:off x="0" y="588963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42370" y="1544110"/>
            <a:ext cx="5618162" cy="67415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074738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mar. 2025:	mnenje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ZRSVN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 -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CPVO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 za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OPPN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 ni treba izvesti</a:t>
            </a:r>
          </a:p>
          <a:p>
            <a:pPr>
              <a:buSzPct val="100000"/>
              <a:tabLst>
                <a:tab pos="0" algn="l"/>
                <a:tab pos="447675" algn="l"/>
                <a:tab pos="896938" algn="l"/>
                <a:tab pos="1074738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				sklep o pripravi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OPPN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 (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ULRS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 20/25)</a:t>
            </a: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 rot="5400000">
            <a:off x="291049" y="4790028"/>
            <a:ext cx="897451" cy="241300"/>
          </a:xfrm>
          <a:prstGeom prst="rightArrow">
            <a:avLst>
              <a:gd name="adj1" fmla="val 50000"/>
              <a:gd name="adj2" fmla="val 49897"/>
            </a:avLst>
          </a:prstGeom>
          <a:solidFill>
            <a:srgbClr val="CC0066"/>
          </a:solidFill>
          <a:ln w="9360" cap="sq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Font typeface="Times New Roman" pitchFamily="18" charset="0"/>
              <a:buNone/>
            </a:pPr>
            <a:endParaRPr lang="sl-SI" altLang="sl-SI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104901" y="3072342"/>
            <a:ext cx="5999163" cy="6783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360" cap="sq">
            <a:solidFill>
              <a:srgbClr val="292989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3. 4. – 11. 4. 2025:	vključitev javnosti v pripravo osnutka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ahoma" pitchFamily="32" charset="0"/>
            </a:endParaRPr>
          </a:p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					(ni pripomb)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104901" y="4461951"/>
            <a:ext cx="5600700" cy="6773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360" cap="sq">
            <a:solidFill>
              <a:srgbClr val="292989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10. 9. 2025: vloge za 12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NUP</a:t>
            </a: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 za 1. mnenja k osnutku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ahoma" pitchFamily="32" charset="0"/>
            </a:endParaRPr>
          </a:p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sept. 2025 – mar. 2026: usklajevanje z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NUP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ahoma" pitchFamily="32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342370" y="5444627"/>
            <a:ext cx="3476625" cy="3968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mar. 2026: dopolnjeni osnutek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imes New Roman" pitchFamily="16" charset="0"/>
              </a:rPr>
              <a:t>OPPN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imes New Roman" pitchFamily="16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1104901" y="2335742"/>
            <a:ext cx="2857500" cy="6699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360" cap="sq">
            <a:solidFill>
              <a:srgbClr val="292989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none" lIns="90000" tIns="46800" rIns="90000" bIns="46800"/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982663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apr. 2025:	dodelitev ID 5598</a:t>
            </a:r>
          </a:p>
          <a:p>
            <a:pPr>
              <a:buSzPct val="100000"/>
              <a:tabLst>
                <a:tab pos="0" algn="l"/>
                <a:tab pos="447675" algn="l"/>
                <a:tab pos="896938" algn="l"/>
                <a:tab pos="982663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sz="1600" dirty="0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				usmeritve </a:t>
            </a:r>
            <a:r>
              <a:rPr lang="sl-SI" sz="1600" dirty="0" err="1">
                <a:solidFill>
                  <a:srgbClr val="000000"/>
                </a:solidFill>
                <a:latin typeface="Tahoma" pitchFamily="32" charset="0"/>
                <a:ea typeface="Microsoft YaHei" charset="-122"/>
                <a:cs typeface="Tahoma" pitchFamily="32" charset="0"/>
              </a:rPr>
              <a:t>NUP</a:t>
            </a:r>
            <a:endParaRPr lang="sl-SI" sz="1600" dirty="0">
              <a:solidFill>
                <a:srgbClr val="000000"/>
              </a:solidFill>
              <a:latin typeface="Tahoma" pitchFamily="32" charset="0"/>
              <a:ea typeface="Microsoft YaHei" charset="-122"/>
              <a:cs typeface="Tahoma" pitchFamily="32" charset="0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4592637" y="5444627"/>
            <a:ext cx="3973512" cy="619125"/>
          </a:xfrm>
          <a:prstGeom prst="rect">
            <a:avLst/>
          </a:prstGeom>
          <a:solidFill>
            <a:srgbClr val="FFFF00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3"/>
              </a:srgbClr>
            </a:outerShdw>
          </a:effectLst>
        </p:spPr>
        <p:txBody>
          <a:bodyPr wrap="none" lIns="90000" tIns="46800" rIns="90000" bIns="46800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altLang="en-US" sz="1600" b="1" dirty="0">
                <a:solidFill>
                  <a:srgbClr val="000000"/>
                </a:solidFill>
                <a:latin typeface="Tahoma" pitchFamily="34" charset="0"/>
                <a:ea typeface="Microsoft YaHei" pitchFamily="34" charset="-122"/>
                <a:cs typeface="Tahoma" pitchFamily="34" charset="0"/>
              </a:rPr>
              <a:t>obravnava </a:t>
            </a:r>
            <a:r>
              <a:rPr lang="sl-SI" altLang="en-US" sz="1600" b="1" dirty="0" err="1">
                <a:solidFill>
                  <a:srgbClr val="000000"/>
                </a:solidFill>
                <a:latin typeface="Tahoma" pitchFamily="34" charset="0"/>
                <a:ea typeface="Microsoft YaHei" pitchFamily="34" charset="-122"/>
                <a:cs typeface="Tahoma" pitchFamily="34" charset="0"/>
              </a:rPr>
              <a:t>dop</a:t>
            </a:r>
            <a:r>
              <a:rPr lang="sl-SI" altLang="en-US" sz="1600" b="1" dirty="0">
                <a:solidFill>
                  <a:srgbClr val="000000"/>
                </a:solidFill>
                <a:latin typeface="Tahoma" pitchFamily="34" charset="0"/>
                <a:ea typeface="Microsoft YaHei" pitchFamily="34" charset="-122"/>
                <a:cs typeface="Tahoma" pitchFamily="34" charset="0"/>
              </a:rPr>
              <a:t>. osnutka OPPN na OS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sl-SI" altLang="en-US" sz="1600" dirty="0">
                <a:solidFill>
                  <a:srgbClr val="000000"/>
                </a:solidFill>
                <a:latin typeface="Tahoma" pitchFamily="34" charset="0"/>
                <a:ea typeface="Microsoft YaHei" pitchFamily="34" charset="-122"/>
                <a:cs typeface="Tahoma" pitchFamily="34" charset="0"/>
              </a:rPr>
              <a:t>16. 3. in 25. 3. 2026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5134" grpId="0" animBg="1"/>
      <p:bldP spid="5135" grpId="0" animBg="1"/>
      <p:bldP spid="5136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19" grpId="0" animBg="1"/>
      <p:bldP spid="26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12857</TotalTime>
  <Words>696</Words>
  <Application>Microsoft Office PowerPoint</Application>
  <PresentationFormat>Diaprojekcija na zaslonu (4:3)</PresentationFormat>
  <Paragraphs>104</Paragraphs>
  <Slides>11</Slides>
  <Notes>4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Courier New</vt:lpstr>
      <vt:lpstr>Tahoma</vt:lpstr>
      <vt:lpstr>Times New Roman</vt:lpstr>
      <vt:lpstr>Wingdings</vt:lpstr>
      <vt:lpstr>Default Design</vt:lpstr>
      <vt:lpstr>ODLOK  O OBČINSKEM PODROBNEM  PROSTORSKEM NAČRTU  za širitev kmetije Oblak v naselju Gradišče</vt:lpstr>
      <vt:lpstr>OPPN za  širitev kmetije Oblak v naselju Gradišče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Nirmala Krofl</dc:creator>
  <cp:lastModifiedBy>Nirmala Krofl</cp:lastModifiedBy>
  <cp:revision>331</cp:revision>
  <cp:lastPrinted>1601-01-01T00:00:00Z</cp:lastPrinted>
  <dcterms:created xsi:type="dcterms:W3CDTF">1601-01-01T00:00:00Z</dcterms:created>
  <dcterms:modified xsi:type="dcterms:W3CDTF">2026-03-12T09:47:06Z</dcterms:modified>
</cp:coreProperties>
</file>